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63" r:id="rId2"/>
    <p:sldId id="480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8898/504/1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e-sfera.hr/dodatni-digitalni-sadrzaji/8bb3fe14-2ced-4620-ab6e-07a1fe121ec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Lesson</a:t>
            </a:r>
            <a:r>
              <a:rPr lang="hr-HR" sz="2800" dirty="0"/>
              <a:t> 5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The</a:t>
            </a:r>
            <a:r>
              <a:rPr lang="hr-HR" sz="2800" dirty="0"/>
              <a:t> Picture </a:t>
            </a:r>
            <a:r>
              <a:rPr lang="hr-HR" sz="2800" dirty="0" err="1"/>
              <a:t>of</a:t>
            </a:r>
            <a:r>
              <a:rPr lang="hr-HR" sz="2800" dirty="0"/>
              <a:t> Dorian Gray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5AA07-D5D8-44A5-8CE0-8793152B2A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297" y="3043270"/>
            <a:ext cx="2431698" cy="3179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9C4E02-59F8-4786-9F45-E02DC698C7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1799" y="3361089"/>
            <a:ext cx="2431698" cy="3179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C44776-AE7B-4F5F-B4BD-48007329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141" y="606425"/>
            <a:ext cx="5245706" cy="4351338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Task</a:t>
            </a:r>
            <a:r>
              <a:rPr lang="hr-HR" dirty="0"/>
              <a:t> 3: Draw a </a:t>
            </a:r>
            <a:r>
              <a:rPr lang="hr-HR" dirty="0" err="1"/>
              <a:t>comic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story </a:t>
            </a:r>
            <a:r>
              <a:rPr lang="hr-HR" dirty="0" err="1"/>
              <a:t>of</a:t>
            </a:r>
            <a:r>
              <a:rPr lang="hr-HR" dirty="0"/>
              <a:t> Dorian Gray.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>
              <a:buNone/>
            </a:pP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/>
              <a:t>can</a:t>
            </a:r>
            <a:r>
              <a:rPr lang="hr-HR" dirty="0"/>
              <a:t> change some </a:t>
            </a:r>
            <a:r>
              <a:rPr lang="hr-HR" dirty="0" err="1"/>
              <a:t>elements</a:t>
            </a:r>
            <a:r>
              <a:rPr lang="hr-HR" dirty="0"/>
              <a:t> or </a:t>
            </a:r>
            <a:r>
              <a:rPr lang="hr-HR" dirty="0" err="1"/>
              <a:t>stick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original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pPr>
              <a:buNone/>
            </a:pP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/>
              <a:t>sure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portrait</a:t>
            </a:r>
            <a:r>
              <a:rPr lang="hr-HR" dirty="0"/>
              <a:t> </a:t>
            </a:r>
            <a:r>
              <a:rPr lang="hr-HR" dirty="0" err="1"/>
              <a:t>changes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scene.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>
              <a:buNone/>
            </a:pPr>
            <a:r>
              <a:rPr lang="hr-HR" dirty="0" smtClean="0"/>
              <a:t>Don’t </a:t>
            </a:r>
            <a:r>
              <a:rPr lang="hr-HR" dirty="0" err="1"/>
              <a:t>forget</a:t>
            </a:r>
            <a:r>
              <a:rPr lang="hr-HR" dirty="0"/>
              <a:t> to </a:t>
            </a:r>
            <a:r>
              <a:rPr lang="hr-HR" dirty="0" err="1"/>
              <a:t>include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speech</a:t>
            </a:r>
            <a:r>
              <a:rPr lang="hr-HR" dirty="0"/>
              <a:t> </a:t>
            </a:r>
            <a:r>
              <a:rPr lang="hr-HR" dirty="0" err="1"/>
              <a:t>bubbles</a:t>
            </a:r>
            <a:r>
              <a:rPr lang="hr-HR" dirty="0"/>
              <a:t>.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186B3D-4A49-4DA7-B838-506FD99AF8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53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https://wordwall.net/play/18898/504/154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5567F5-1280-4EBA-A045-620D3C0B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46" y="1047149"/>
            <a:ext cx="4817078" cy="4763701"/>
          </a:xfrm>
        </p:spPr>
        <p:txBody>
          <a:bodyPr>
            <a:normAutofit fontScale="92500" lnSpcReduction="10000"/>
          </a:bodyPr>
          <a:lstStyle/>
          <a:p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Read </a:t>
            </a:r>
            <a:r>
              <a:rPr lang="hr-HR" dirty="0" err="1"/>
              <a:t>the</a:t>
            </a:r>
            <a:r>
              <a:rPr lang="hr-HR" dirty="0"/>
              <a:t> first scene </a:t>
            </a:r>
            <a:r>
              <a:rPr lang="hr-HR" dirty="0" err="1"/>
              <a:t>of</a:t>
            </a:r>
            <a:r>
              <a:rPr lang="hr-HR" dirty="0"/>
              <a:t> Oscar </a:t>
            </a:r>
            <a:r>
              <a:rPr lang="hr-HR" dirty="0" err="1"/>
              <a:t>Wilde</a:t>
            </a:r>
            <a:r>
              <a:rPr lang="hr-HR" dirty="0"/>
              <a:t>’s </a:t>
            </a:r>
            <a:r>
              <a:rPr lang="hr-HR" dirty="0" err="1"/>
              <a:t>famous</a:t>
            </a:r>
            <a:r>
              <a:rPr lang="hr-HR" dirty="0"/>
              <a:t> </a:t>
            </a:r>
            <a:r>
              <a:rPr lang="hr-HR" dirty="0" err="1"/>
              <a:t>novel</a:t>
            </a:r>
            <a:r>
              <a:rPr lang="hr-HR" dirty="0"/>
              <a:t> </a:t>
            </a:r>
            <a:r>
              <a:rPr lang="hr-HR" i="1" dirty="0" err="1"/>
              <a:t>The</a:t>
            </a:r>
            <a:r>
              <a:rPr lang="hr-HR" i="1" dirty="0"/>
              <a:t> Picture </a:t>
            </a:r>
            <a:r>
              <a:rPr lang="hr-HR" i="1" dirty="0" err="1"/>
              <a:t>of</a:t>
            </a:r>
            <a:r>
              <a:rPr lang="hr-HR" i="1" dirty="0"/>
              <a:t> Dorian Gray </a:t>
            </a:r>
            <a:r>
              <a:rPr lang="hr-HR" dirty="0" err="1"/>
              <a:t>and</a:t>
            </a:r>
            <a:r>
              <a:rPr lang="hr-HR" i="1" dirty="0"/>
              <a:t> </a:t>
            </a:r>
            <a:r>
              <a:rPr lang="hr-HR" dirty="0"/>
              <a:t>put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story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Listen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cehck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https://www.e-sfera.hr/dodatni-digitalni-sadrzaji/8bb3fe14-2ced-4620-ab6e-07a1fe121ec3</a:t>
            </a: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/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3: Read </a:t>
            </a:r>
            <a:r>
              <a:rPr lang="hr-HR" dirty="0" err="1"/>
              <a:t>the</a:t>
            </a:r>
            <a:r>
              <a:rPr lang="hr-HR" dirty="0"/>
              <a:t> story </a:t>
            </a:r>
            <a:r>
              <a:rPr lang="hr-HR" dirty="0" err="1"/>
              <a:t>expressively</a:t>
            </a:r>
            <a:r>
              <a:rPr lang="hr-HR" dirty="0" smtClean="0"/>
              <a:t>.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48501F-9050-4F53-89BB-CABFDF4E23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83F14B-F541-49A0-ABFB-7559AA47E45B}"/>
              </a:ext>
            </a:extLst>
          </p:cNvPr>
          <p:cNvSpPr txBox="1"/>
          <p:nvPr/>
        </p:nvSpPr>
        <p:spPr>
          <a:xfrm>
            <a:off x="2540031" y="3526007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117AE2-36CD-49B5-A9CF-7987115D71D7}"/>
              </a:ext>
            </a:extLst>
          </p:cNvPr>
          <p:cNvSpPr txBox="1"/>
          <p:nvPr/>
        </p:nvSpPr>
        <p:spPr>
          <a:xfrm>
            <a:off x="828676" y="3244333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1DC16E-FA2B-4BC7-98E7-FEF8B6CCF027}"/>
              </a:ext>
            </a:extLst>
          </p:cNvPr>
          <p:cNvSpPr txBox="1"/>
          <p:nvPr/>
        </p:nvSpPr>
        <p:spPr>
          <a:xfrm>
            <a:off x="2540031" y="2318525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AE3CB1-5D4E-430A-977F-6BD7723F90C3}"/>
              </a:ext>
            </a:extLst>
          </p:cNvPr>
          <p:cNvSpPr txBox="1"/>
          <p:nvPr/>
        </p:nvSpPr>
        <p:spPr>
          <a:xfrm>
            <a:off x="2459670" y="5007337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72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27D13-6988-4B7B-B4B7-67A3217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441" y="525694"/>
            <a:ext cx="5674959" cy="2074631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names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characters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5DD1C9-DF74-4BC6-AF0B-B31402190B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E22F37-3ABA-482C-B89C-18DCBD266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303" y="2676524"/>
            <a:ext cx="8377850" cy="29813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24D7DC-31B9-42AB-B171-8EEBF07F2238}"/>
              </a:ext>
            </a:extLst>
          </p:cNvPr>
          <p:cNvSpPr txBox="1"/>
          <p:nvPr/>
        </p:nvSpPr>
        <p:spPr>
          <a:xfrm>
            <a:off x="3285663" y="3797854"/>
            <a:ext cx="12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Lord Henry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7E7795-A265-4BA6-A76B-586538692C92}"/>
              </a:ext>
            </a:extLst>
          </p:cNvPr>
          <p:cNvSpPr txBox="1"/>
          <p:nvPr/>
        </p:nvSpPr>
        <p:spPr>
          <a:xfrm>
            <a:off x="3282411" y="4318068"/>
            <a:ext cx="12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Sibyl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05BAEC-CF6E-4C06-BA5B-D45A3BBCA5A6}"/>
              </a:ext>
            </a:extLst>
          </p:cNvPr>
          <p:cNvSpPr txBox="1"/>
          <p:nvPr/>
        </p:nvSpPr>
        <p:spPr>
          <a:xfrm>
            <a:off x="3282411" y="4910165"/>
            <a:ext cx="12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Dorian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3A4D36-3B9C-4EE1-9253-5DFEA897E77C}"/>
              </a:ext>
            </a:extLst>
          </p:cNvPr>
          <p:cNvSpPr txBox="1"/>
          <p:nvPr/>
        </p:nvSpPr>
        <p:spPr>
          <a:xfrm>
            <a:off x="3282411" y="5183248"/>
            <a:ext cx="12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Dorian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DCA425-480B-422D-8ED9-224E9EFC0894}"/>
              </a:ext>
            </a:extLst>
          </p:cNvPr>
          <p:cNvSpPr txBox="1"/>
          <p:nvPr/>
        </p:nvSpPr>
        <p:spPr>
          <a:xfrm>
            <a:off x="3282411" y="4035155"/>
            <a:ext cx="12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Dorian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7E3F89-CBAB-46AE-B343-35BCE94083E2}"/>
              </a:ext>
            </a:extLst>
          </p:cNvPr>
          <p:cNvSpPr txBox="1"/>
          <p:nvPr/>
        </p:nvSpPr>
        <p:spPr>
          <a:xfrm>
            <a:off x="3282411" y="4600981"/>
            <a:ext cx="12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Basil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54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B7F7E4-6763-48B9-AE25-7F751F06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820" y="311150"/>
            <a:ext cx="6023130" cy="2279650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Dorian Gray </a:t>
            </a:r>
            <a:r>
              <a:rPr lang="hr-HR" dirty="0" err="1"/>
              <a:t>like</a:t>
            </a:r>
            <a:r>
              <a:rPr lang="hr-HR" dirty="0"/>
              <a:t>? </a:t>
            </a:r>
            <a:r>
              <a:rPr lang="hr-HR" dirty="0" err="1"/>
              <a:t>Circle</a:t>
            </a:r>
            <a:r>
              <a:rPr lang="hr-HR" dirty="0" smtClean="0"/>
              <a:t>.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5C4D98-1906-491C-B5A1-4914B6003E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3001E6-E808-418C-8219-138C2B9D38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606" y="2015720"/>
            <a:ext cx="10432834" cy="26795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A97001-7DE5-4EA3-9204-40D97BB142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9832" y="2696982"/>
            <a:ext cx="1074818" cy="31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92C0AE-0930-41D9-92E7-2EC7F7C38B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6385" y="2696981"/>
            <a:ext cx="1735594" cy="31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A7D9C5-87DC-4DBB-9F66-51136ABFFB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2756" y="2696980"/>
            <a:ext cx="747361" cy="31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E99FA1-9D59-4991-87C1-11BA427D4C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3393" y="3111981"/>
            <a:ext cx="790575" cy="31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E9C2DD-6A1E-4FCD-96E8-1C57858CDA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2433" y="4124187"/>
            <a:ext cx="1947511" cy="401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79A254-18B7-41D9-AB0F-C688CD89A4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638" y="3673826"/>
            <a:ext cx="1250143" cy="317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02D7D4-5AB2-42FF-A3C4-E7C6989AE0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9659" y="3169897"/>
            <a:ext cx="744669" cy="3170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184E61-1EDA-4D38-A874-CB5DD1BA9AD3}"/>
              </a:ext>
            </a:extLst>
          </p:cNvPr>
          <p:cNvSpPr txBox="1"/>
          <p:nvPr/>
        </p:nvSpPr>
        <p:spPr>
          <a:xfrm>
            <a:off x="6394024" y="4935984"/>
            <a:ext cx="3327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vain</a:t>
            </a:r>
            <a:r>
              <a:rPr lang="hr-HR" dirty="0"/>
              <a:t> – tašt</a:t>
            </a:r>
          </a:p>
          <a:p>
            <a:r>
              <a:rPr lang="hr-HR" dirty="0" err="1"/>
              <a:t>cruel</a:t>
            </a:r>
            <a:r>
              <a:rPr lang="hr-HR" dirty="0"/>
              <a:t> – okrutan</a:t>
            </a:r>
          </a:p>
          <a:p>
            <a:r>
              <a:rPr lang="hr-HR" dirty="0" err="1"/>
              <a:t>loyal</a:t>
            </a:r>
            <a:r>
              <a:rPr lang="hr-HR" dirty="0"/>
              <a:t> - odan</a:t>
            </a:r>
          </a:p>
          <a:p>
            <a:r>
              <a:rPr lang="hr-HR" dirty="0" err="1"/>
              <a:t>mischievous</a:t>
            </a:r>
            <a:r>
              <a:rPr lang="hr-HR" dirty="0"/>
              <a:t> – nestašan</a:t>
            </a:r>
          </a:p>
          <a:p>
            <a:r>
              <a:rPr lang="hr-HR" dirty="0" err="1"/>
              <a:t>cold-blooded</a:t>
            </a:r>
            <a:r>
              <a:rPr lang="hr-HR" dirty="0"/>
              <a:t> - hladnokrvan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34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6A01D8-4195-4E40-AA4C-9D978B6793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C3112C-52A9-4B5F-A70C-10B0A7145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025" r="18738"/>
          <a:stretch/>
        </p:blipFill>
        <p:spPr>
          <a:xfrm>
            <a:off x="5808882" y="1292731"/>
            <a:ext cx="5959968" cy="262224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8945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F9DD4-430A-43AD-B8BD-BF8DEA6DD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329" y="406400"/>
            <a:ext cx="5780195" cy="2365375"/>
          </a:xfrm>
        </p:spPr>
        <p:txBody>
          <a:bodyPr/>
          <a:lstStyle/>
          <a:p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7, 8 </a:t>
            </a:r>
            <a:r>
              <a:rPr lang="hr-HR" dirty="0" err="1"/>
              <a:t>and</a:t>
            </a:r>
            <a:r>
              <a:rPr lang="hr-HR" dirty="0"/>
              <a:t> 9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9D3751-F363-43F9-A71D-C738F9A37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EC8D60-8BE3-4F34-B585-680BEAA6C0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4833" y="2261977"/>
            <a:ext cx="7328087" cy="32916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7570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A31987-4B56-4296-B456-587D439F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16000"/>
            <a:ext cx="5124450" cy="5056326"/>
          </a:xfrm>
        </p:spPr>
        <p:txBody>
          <a:bodyPr>
            <a:normAutofit fontScale="70000" lnSpcReduction="20000"/>
          </a:bodyPr>
          <a:lstStyle/>
          <a:p>
            <a:r>
              <a:rPr lang="hr-HR" dirty="0" err="1"/>
              <a:t>Task</a:t>
            </a:r>
            <a:r>
              <a:rPr lang="hr-HR" dirty="0"/>
              <a:t> 10: </a:t>
            </a:r>
            <a:r>
              <a:rPr lang="hr-HR" dirty="0" err="1"/>
              <a:t>Choose</a:t>
            </a:r>
            <a:r>
              <a:rPr lang="hr-HR" dirty="0"/>
              <a:t> one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scenes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 </a:t>
            </a:r>
            <a:r>
              <a:rPr lang="hr-HR" dirty="0" err="1"/>
              <a:t>write</a:t>
            </a:r>
            <a:r>
              <a:rPr lang="hr-HR" dirty="0"/>
              <a:t> a </a:t>
            </a:r>
            <a:r>
              <a:rPr lang="hr-HR" dirty="0" err="1"/>
              <a:t>dialogue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characters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r-HR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r-HR" b="1" i="1" dirty="0" err="1">
                <a:solidFill>
                  <a:schemeClr val="accent6">
                    <a:lumMod val="75000"/>
                  </a:schemeClr>
                </a:solidFill>
              </a:rPr>
              <a:t>Basil</a:t>
            </a:r>
            <a:r>
              <a:rPr lang="hr-HR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Hi, Dorian!</a:t>
            </a:r>
          </a:p>
          <a:p>
            <a:pPr marL="0" indent="0">
              <a:buNone/>
            </a:pPr>
            <a:r>
              <a:rPr lang="hr-HR" b="1" i="1" dirty="0">
                <a:solidFill>
                  <a:srgbClr val="7030A0"/>
                </a:solidFill>
              </a:rPr>
              <a:t>Dorian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Hello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Basil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hr-HR" b="1" i="1" dirty="0" err="1">
                <a:solidFill>
                  <a:schemeClr val="accent6">
                    <a:lumMod val="75000"/>
                  </a:schemeClr>
                </a:solidFill>
              </a:rPr>
              <a:t>Basil</a:t>
            </a:r>
            <a:r>
              <a:rPr lang="hr-HR" b="1" i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Lovely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weather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today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isn’t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hr-HR" b="1" i="1" dirty="0">
                <a:solidFill>
                  <a:srgbClr val="7030A0"/>
                </a:solidFill>
              </a:rPr>
              <a:t>Dorian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Indeed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finished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portrait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b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I’ve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been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dying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see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i="1" dirty="0" err="1">
                <a:solidFill>
                  <a:schemeClr val="accent6">
                    <a:lumMod val="75000"/>
                  </a:schemeClr>
                </a:solidFill>
              </a:rPr>
              <a:t>Basil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Yes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it’s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right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here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hope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it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captures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</a:t>
            </a:r>
            <a:r>
              <a:rPr lang="hr-HR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beauty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dear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friend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i="1" dirty="0">
                <a:solidFill>
                  <a:srgbClr val="7030A0"/>
                </a:solidFill>
              </a:rPr>
              <a:t>Dorian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doubt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talent.</a:t>
            </a:r>
          </a:p>
          <a:p>
            <a:pPr marL="0" indent="0">
              <a:buNone/>
            </a:pP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(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Dorian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opens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parcel.)</a:t>
            </a:r>
          </a:p>
          <a:p>
            <a:pPr marL="0" indent="0">
              <a:buNone/>
            </a:pP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hr-HR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Wow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It’s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magnificent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 look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amazing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b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Thank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friend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hr-HR" b="1" i="1" dirty="0" err="1">
                <a:solidFill>
                  <a:schemeClr val="accent6">
                    <a:lumMod val="75000"/>
                  </a:schemeClr>
                </a:solidFill>
              </a:rPr>
              <a:t>Basil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I’m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glad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like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DE5D1E-4327-4D05-89C8-B510DE5914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73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F12370-2B9B-466D-A259-7A61F39A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9471" y="770385"/>
            <a:ext cx="2365888" cy="4351338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 smtClean="0"/>
              <a:t>, </a:t>
            </a:r>
            <a:r>
              <a:rPr lang="hr-HR" dirty="0" err="1"/>
              <a:t>page</a:t>
            </a:r>
            <a:r>
              <a:rPr lang="hr-HR" dirty="0"/>
              <a:t> 39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CE4A62-6BAA-409F-8DB9-0F67B3F81E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160" y="608533"/>
            <a:ext cx="8119752" cy="528744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3F7BC5-CCC1-4EFC-A43D-EAACDFE22B9E}"/>
              </a:ext>
            </a:extLst>
          </p:cNvPr>
          <p:cNvSpPr txBox="1"/>
          <p:nvPr/>
        </p:nvSpPr>
        <p:spPr>
          <a:xfrm>
            <a:off x="7395099" y="2929631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vain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296C7E-82D5-4005-9194-F87BED5C450D}"/>
              </a:ext>
            </a:extLst>
          </p:cNvPr>
          <p:cNvSpPr txBox="1"/>
          <p:nvPr/>
        </p:nvSpPr>
        <p:spPr>
          <a:xfrm>
            <a:off x="3321727" y="3987553"/>
            <a:ext cx="14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mischievous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C79D66-F879-4AD8-B7E1-F617FD231EE7}"/>
              </a:ext>
            </a:extLst>
          </p:cNvPr>
          <p:cNvSpPr txBox="1"/>
          <p:nvPr/>
        </p:nvSpPr>
        <p:spPr>
          <a:xfrm>
            <a:off x="3132523" y="3449782"/>
            <a:ext cx="14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cold-blooded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DD0295-3829-4FE6-AC9E-36F06BF578B2}"/>
              </a:ext>
            </a:extLst>
          </p:cNvPr>
          <p:cNvSpPr txBox="1"/>
          <p:nvPr/>
        </p:nvSpPr>
        <p:spPr>
          <a:xfrm>
            <a:off x="3589903" y="3202165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naive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DE6744-3569-4E79-8B76-FFE2556C5E76}"/>
              </a:ext>
            </a:extLst>
          </p:cNvPr>
          <p:cNvSpPr txBox="1"/>
          <p:nvPr/>
        </p:nvSpPr>
        <p:spPr>
          <a:xfrm>
            <a:off x="3132523" y="4582816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handsome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9E156D-3FEE-48F7-A27E-B118949EEA34}"/>
              </a:ext>
            </a:extLst>
          </p:cNvPr>
          <p:cNvSpPr txBox="1"/>
          <p:nvPr/>
        </p:nvSpPr>
        <p:spPr>
          <a:xfrm>
            <a:off x="5035669" y="4823533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cruel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914286-C24D-4B0C-AC43-28B224CB16AD}"/>
              </a:ext>
            </a:extLst>
          </p:cNvPr>
          <p:cNvSpPr txBox="1"/>
          <p:nvPr/>
        </p:nvSpPr>
        <p:spPr>
          <a:xfrm>
            <a:off x="2309674" y="5357674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honest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6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2B564-861F-4C04-93C1-8E8E402A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324" y="934749"/>
            <a:ext cx="2521259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 </a:t>
            </a:r>
            <a:r>
              <a:rPr lang="hr-HR" dirty="0" err="1"/>
              <a:t>report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2D06D3-25C6-4034-A554-9824F6E36B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34749"/>
            <a:ext cx="7934463" cy="49885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F9ACE1-EA5B-4C53-8E5A-B1C3ED89C1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1008" y="1957612"/>
            <a:ext cx="377985" cy="31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7140BC-7678-4903-A701-4AEE18EB1B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882" y="3803890"/>
            <a:ext cx="377985" cy="31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B5FEFB-B74C-4EEC-A808-207ED1DFED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0931" y="3264380"/>
            <a:ext cx="377985" cy="31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A1E0F1-77AB-4536-9707-F40D39306E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0932" y="2603740"/>
            <a:ext cx="377985" cy="31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3AC40F-8E30-4778-8BDD-4D3ED02E1D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082" y="4969068"/>
            <a:ext cx="377985" cy="317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20D2BB-E2F8-4992-97DB-48C36BA538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882" y="4384915"/>
            <a:ext cx="37798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94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218</Words>
  <Application>Microsoft Office PowerPoint</Application>
  <PresentationFormat>Custom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Unit 2: Lesson 5  The Picture of Dorian Gray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111</cp:revision>
  <dcterms:created xsi:type="dcterms:W3CDTF">2021-09-01T06:25:32Z</dcterms:created>
  <dcterms:modified xsi:type="dcterms:W3CDTF">2021-11-08T08:29:34Z</dcterms:modified>
</cp:coreProperties>
</file>